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56" r:id="rId2"/>
    <p:sldId id="814" r:id="rId3"/>
    <p:sldId id="795" r:id="rId4"/>
    <p:sldId id="823" r:id="rId5"/>
    <p:sldId id="826" r:id="rId6"/>
    <p:sldId id="784" r:id="rId7"/>
    <p:sldId id="822" r:id="rId8"/>
    <p:sldId id="844" r:id="rId9"/>
    <p:sldId id="843" r:id="rId10"/>
    <p:sldId id="832" r:id="rId11"/>
    <p:sldId id="833" r:id="rId12"/>
    <p:sldId id="835" r:id="rId13"/>
    <p:sldId id="836" r:id="rId14"/>
    <p:sldId id="746" r:id="rId15"/>
    <p:sldId id="845" r:id="rId16"/>
    <p:sldId id="839" r:id="rId17"/>
    <p:sldId id="840" r:id="rId18"/>
    <p:sldId id="785" r:id="rId19"/>
    <p:sldId id="757" r:id="rId20"/>
  </p:sldIdLst>
  <p:sldSz cx="9144000" cy="6858000" type="screen4x3"/>
  <p:notesSz cx="7010400" cy="92360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0488" autoAdjust="0"/>
  </p:normalViewPr>
  <p:slideViewPr>
    <p:cSldViewPr>
      <p:cViewPr>
        <p:scale>
          <a:sx n="112" d="100"/>
          <a:sy n="112" d="100"/>
        </p:scale>
        <p:origin x="-15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5BCAC-19A7-4282-9B96-45279FBF8356}" type="doc">
      <dgm:prSet loTypeId="urn:microsoft.com/office/officeart/2005/8/layout/venn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B45726-A1B8-4A4B-9AD3-2080811CA6C0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</a:rPr>
            <a:t>V1 N=653</a:t>
          </a:r>
          <a:endParaRPr lang="en-US" sz="1700" dirty="0">
            <a:solidFill>
              <a:schemeClr val="tx1"/>
            </a:solidFill>
          </a:endParaRPr>
        </a:p>
      </dgm:t>
    </dgm:pt>
    <dgm:pt modelId="{2A614346-6B74-4674-BEBD-D6332FC4CC16}" type="parTrans" cxnId="{D94E41AA-D826-4E6D-A524-FE1A569343B0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BD64DAE3-7362-4F9E-B9D3-65046EB9469D}" type="sibTrans" cxnId="{D94E41AA-D826-4E6D-A524-FE1A569343B0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26B4EFB7-E653-4F4F-B1EC-B1BC62BCB501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</a:rPr>
            <a:t>V2 N=569</a:t>
          </a:r>
          <a:endParaRPr lang="en-US" sz="1700" dirty="0">
            <a:solidFill>
              <a:schemeClr val="tx1"/>
            </a:solidFill>
          </a:endParaRPr>
        </a:p>
      </dgm:t>
    </dgm:pt>
    <dgm:pt modelId="{151827EE-E94A-4E6B-81E0-7DC43A037175}" type="parTrans" cxnId="{D4B2DD6A-933A-40F0-ABB5-6D89B4229346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C3F8D7D3-288B-4FC0-AC82-BED2A8A86F50}" type="sibTrans" cxnId="{D4B2DD6A-933A-40F0-ABB5-6D89B4229346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8805C06E-CB34-4E8A-8D93-BB95BE0EE821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</a:rPr>
            <a:t>V3 N=450</a:t>
          </a:r>
          <a:endParaRPr lang="en-US" sz="1700" dirty="0">
            <a:solidFill>
              <a:schemeClr val="tx1"/>
            </a:solidFill>
          </a:endParaRPr>
        </a:p>
      </dgm:t>
    </dgm:pt>
    <dgm:pt modelId="{61B15294-0045-48CE-A564-5D7872E3A084}" type="parTrans" cxnId="{92904818-8A86-42B1-81A7-241013B84E4A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09274486-D5DB-4909-957A-9CA2B76B53AF}" type="sibTrans" cxnId="{92904818-8A86-42B1-81A7-241013B84E4A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E1ECF028-1E22-4D47-915D-6D3458E196EC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</a:rPr>
            <a:t>V4 N=38</a:t>
          </a:r>
          <a:endParaRPr lang="en-US" sz="1700" dirty="0">
            <a:solidFill>
              <a:schemeClr val="tx1"/>
            </a:solidFill>
          </a:endParaRPr>
        </a:p>
      </dgm:t>
    </dgm:pt>
    <dgm:pt modelId="{D1426718-425C-4AF0-ACDB-9E02AF05FF41}" type="parTrans" cxnId="{3DD92B6E-852A-4BFC-AE43-88897B726DA0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871246F9-C87A-419E-B243-7583851D3F2B}" type="sibTrans" cxnId="{3DD92B6E-852A-4BFC-AE43-88897B726DA0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BA75EB07-DDBC-4A9B-B80A-0249AA77B241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</a:rPr>
            <a:t>V5 N=9</a:t>
          </a:r>
          <a:endParaRPr lang="en-US" sz="1700" dirty="0">
            <a:solidFill>
              <a:schemeClr val="tx1"/>
            </a:solidFill>
          </a:endParaRPr>
        </a:p>
      </dgm:t>
    </dgm:pt>
    <dgm:pt modelId="{32048300-548A-4A31-B337-F2CBB591D795}" type="parTrans" cxnId="{93C6CA19-9F4B-4924-9AC8-E43126ABEB61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180DA4EE-A90E-4E2A-9C1F-3E3BD51FE08E}" type="sibTrans" cxnId="{93C6CA19-9F4B-4924-9AC8-E43126ABEB61}">
      <dgm:prSet/>
      <dgm:spPr/>
      <dgm:t>
        <a:bodyPr/>
        <a:lstStyle/>
        <a:p>
          <a:endParaRPr lang="en-US" sz="1700">
            <a:solidFill>
              <a:schemeClr val="tx1"/>
            </a:solidFill>
          </a:endParaRPr>
        </a:p>
      </dgm:t>
    </dgm:pt>
    <dgm:pt modelId="{C1E20D1D-87E8-4861-AF68-F273C9036C8E}" type="pres">
      <dgm:prSet presAssocID="{9735BCAC-19A7-4282-9B96-45279FBF835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02C18-4CFD-4FDA-BDC9-213223EA0977}" type="pres">
      <dgm:prSet presAssocID="{9735BCAC-19A7-4282-9B96-45279FBF8356}" presName="comp1" presStyleCnt="0"/>
      <dgm:spPr/>
    </dgm:pt>
    <dgm:pt modelId="{3C985353-AA1A-48C4-AA80-A65A8FC526CE}" type="pres">
      <dgm:prSet presAssocID="{9735BCAC-19A7-4282-9B96-45279FBF8356}" presName="circle1" presStyleLbl="node1" presStyleIdx="0" presStyleCnt="5" custLinFactNeighborX="1786"/>
      <dgm:spPr/>
      <dgm:t>
        <a:bodyPr/>
        <a:lstStyle/>
        <a:p>
          <a:endParaRPr lang="en-US"/>
        </a:p>
      </dgm:t>
    </dgm:pt>
    <dgm:pt modelId="{F35E56DF-3028-4531-A854-B459C4EDB3C4}" type="pres">
      <dgm:prSet presAssocID="{9735BCAC-19A7-4282-9B96-45279FBF835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E5EB5-9F43-4C06-A304-6EB3CF612DA2}" type="pres">
      <dgm:prSet presAssocID="{9735BCAC-19A7-4282-9B96-45279FBF8356}" presName="comp2" presStyleCnt="0"/>
      <dgm:spPr/>
    </dgm:pt>
    <dgm:pt modelId="{BB9B1E64-455A-4CFE-8900-10F5913F7A38}" type="pres">
      <dgm:prSet presAssocID="{9735BCAC-19A7-4282-9B96-45279FBF8356}" presName="circle2" presStyleLbl="node1" presStyleIdx="1" presStyleCnt="5" custLinFactNeighborX="1682"/>
      <dgm:spPr/>
      <dgm:t>
        <a:bodyPr/>
        <a:lstStyle/>
        <a:p>
          <a:endParaRPr lang="en-US"/>
        </a:p>
      </dgm:t>
    </dgm:pt>
    <dgm:pt modelId="{AFA03D69-FD01-43B1-A50B-79185D434544}" type="pres">
      <dgm:prSet presAssocID="{9735BCAC-19A7-4282-9B96-45279FBF835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441E-A1A2-4008-9572-068EA1BAA86C}" type="pres">
      <dgm:prSet presAssocID="{9735BCAC-19A7-4282-9B96-45279FBF8356}" presName="comp3" presStyleCnt="0"/>
      <dgm:spPr/>
    </dgm:pt>
    <dgm:pt modelId="{ACA0BB26-0D82-4B03-86C0-6B0791BC2BE0}" type="pres">
      <dgm:prSet presAssocID="{9735BCAC-19A7-4282-9B96-45279FBF8356}" presName="circle3" presStyleLbl="node1" presStyleIdx="2" presStyleCnt="5" custLinFactNeighborX="3106"/>
      <dgm:spPr/>
      <dgm:t>
        <a:bodyPr/>
        <a:lstStyle/>
        <a:p>
          <a:endParaRPr lang="en-US"/>
        </a:p>
      </dgm:t>
    </dgm:pt>
    <dgm:pt modelId="{5BBA4A53-786E-438B-8C57-49B3ABCDC62C}" type="pres">
      <dgm:prSet presAssocID="{9735BCAC-19A7-4282-9B96-45279FBF835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2395-CF8D-43B9-9006-BD351750F502}" type="pres">
      <dgm:prSet presAssocID="{9735BCAC-19A7-4282-9B96-45279FBF8356}" presName="comp4" presStyleCnt="0"/>
      <dgm:spPr/>
    </dgm:pt>
    <dgm:pt modelId="{7ACB22BC-5694-47A7-BD6D-6F7FDCA4CC91}" type="pres">
      <dgm:prSet presAssocID="{9735BCAC-19A7-4282-9B96-45279FBF8356}" presName="circle4" presStyleLbl="node1" presStyleIdx="3" presStyleCnt="5" custLinFactNeighborX="3247"/>
      <dgm:spPr/>
      <dgm:t>
        <a:bodyPr/>
        <a:lstStyle/>
        <a:p>
          <a:endParaRPr lang="en-US"/>
        </a:p>
      </dgm:t>
    </dgm:pt>
    <dgm:pt modelId="{68F61C1C-4B08-427C-8CC7-64F990C93F12}" type="pres">
      <dgm:prSet presAssocID="{9735BCAC-19A7-4282-9B96-45279FBF835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43E67-170C-4DAF-BD68-1A9440CF8F61}" type="pres">
      <dgm:prSet presAssocID="{9735BCAC-19A7-4282-9B96-45279FBF8356}" presName="comp5" presStyleCnt="0"/>
      <dgm:spPr/>
    </dgm:pt>
    <dgm:pt modelId="{4FC10C96-36CB-4007-8677-F356616C86AC}" type="pres">
      <dgm:prSet presAssocID="{9735BCAC-19A7-4282-9B96-45279FBF8356}" presName="circle5" presStyleLbl="node1" presStyleIdx="4" presStyleCnt="5" custLinFactNeighborX="4465"/>
      <dgm:spPr/>
      <dgm:t>
        <a:bodyPr/>
        <a:lstStyle/>
        <a:p>
          <a:endParaRPr lang="en-US"/>
        </a:p>
      </dgm:t>
    </dgm:pt>
    <dgm:pt modelId="{B6DCB818-3EE6-43CA-B9A7-FC251424B587}" type="pres">
      <dgm:prSet presAssocID="{9735BCAC-19A7-4282-9B96-45279FBF835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2A124-3484-489E-A2EB-E73504C77FF2}" type="presOf" srcId="{8805C06E-CB34-4E8A-8D93-BB95BE0EE821}" destId="{5BBA4A53-786E-438B-8C57-49B3ABCDC62C}" srcOrd="1" destOrd="0" presId="urn:microsoft.com/office/officeart/2005/8/layout/venn2"/>
    <dgm:cxn modelId="{86313BE5-9108-4D6D-9D02-CC1A1116F59C}" type="presOf" srcId="{9735BCAC-19A7-4282-9B96-45279FBF8356}" destId="{C1E20D1D-87E8-4861-AF68-F273C9036C8E}" srcOrd="0" destOrd="0" presId="urn:microsoft.com/office/officeart/2005/8/layout/venn2"/>
    <dgm:cxn modelId="{93C6CA19-9F4B-4924-9AC8-E43126ABEB61}" srcId="{9735BCAC-19A7-4282-9B96-45279FBF8356}" destId="{BA75EB07-DDBC-4A9B-B80A-0249AA77B241}" srcOrd="4" destOrd="0" parTransId="{32048300-548A-4A31-B337-F2CBB591D795}" sibTransId="{180DA4EE-A90E-4E2A-9C1F-3E3BD51FE08E}"/>
    <dgm:cxn modelId="{D4B2DD6A-933A-40F0-ABB5-6D89B4229346}" srcId="{9735BCAC-19A7-4282-9B96-45279FBF8356}" destId="{26B4EFB7-E653-4F4F-B1EC-B1BC62BCB501}" srcOrd="1" destOrd="0" parTransId="{151827EE-E94A-4E6B-81E0-7DC43A037175}" sibTransId="{C3F8D7D3-288B-4FC0-AC82-BED2A8A86F50}"/>
    <dgm:cxn modelId="{23A7377A-CAE7-49C4-B978-2E76C1B5655A}" type="presOf" srcId="{E1ECF028-1E22-4D47-915D-6D3458E196EC}" destId="{68F61C1C-4B08-427C-8CC7-64F990C93F12}" srcOrd="1" destOrd="0" presId="urn:microsoft.com/office/officeart/2005/8/layout/venn2"/>
    <dgm:cxn modelId="{DB70228A-9D37-4CBF-A12D-41A6B829471F}" type="presOf" srcId="{E1ECF028-1E22-4D47-915D-6D3458E196EC}" destId="{7ACB22BC-5694-47A7-BD6D-6F7FDCA4CC91}" srcOrd="0" destOrd="0" presId="urn:microsoft.com/office/officeart/2005/8/layout/venn2"/>
    <dgm:cxn modelId="{A96D4F63-F075-4DBC-B844-8CC1CFA26A18}" type="presOf" srcId="{50B45726-A1B8-4A4B-9AD3-2080811CA6C0}" destId="{F35E56DF-3028-4531-A854-B459C4EDB3C4}" srcOrd="1" destOrd="0" presId="urn:microsoft.com/office/officeart/2005/8/layout/venn2"/>
    <dgm:cxn modelId="{3DD92B6E-852A-4BFC-AE43-88897B726DA0}" srcId="{9735BCAC-19A7-4282-9B96-45279FBF8356}" destId="{E1ECF028-1E22-4D47-915D-6D3458E196EC}" srcOrd="3" destOrd="0" parTransId="{D1426718-425C-4AF0-ACDB-9E02AF05FF41}" sibTransId="{871246F9-C87A-419E-B243-7583851D3F2B}"/>
    <dgm:cxn modelId="{996181FB-3668-4E1B-A54A-60970AAF2D33}" type="presOf" srcId="{26B4EFB7-E653-4F4F-B1EC-B1BC62BCB501}" destId="{BB9B1E64-455A-4CFE-8900-10F5913F7A38}" srcOrd="0" destOrd="0" presId="urn:microsoft.com/office/officeart/2005/8/layout/venn2"/>
    <dgm:cxn modelId="{92904818-8A86-42B1-81A7-241013B84E4A}" srcId="{9735BCAC-19A7-4282-9B96-45279FBF8356}" destId="{8805C06E-CB34-4E8A-8D93-BB95BE0EE821}" srcOrd="2" destOrd="0" parTransId="{61B15294-0045-48CE-A564-5D7872E3A084}" sibTransId="{09274486-D5DB-4909-957A-9CA2B76B53AF}"/>
    <dgm:cxn modelId="{0F6B3EB5-7A03-4178-8E6C-129B4E9E39D9}" type="presOf" srcId="{BA75EB07-DDBC-4A9B-B80A-0249AA77B241}" destId="{4FC10C96-36CB-4007-8677-F356616C86AC}" srcOrd="0" destOrd="0" presId="urn:microsoft.com/office/officeart/2005/8/layout/venn2"/>
    <dgm:cxn modelId="{3F73765A-A2EA-4151-81D0-1E4E02693D7C}" type="presOf" srcId="{8805C06E-CB34-4E8A-8D93-BB95BE0EE821}" destId="{ACA0BB26-0D82-4B03-86C0-6B0791BC2BE0}" srcOrd="0" destOrd="0" presId="urn:microsoft.com/office/officeart/2005/8/layout/venn2"/>
    <dgm:cxn modelId="{D661C473-4E38-40DD-A839-3D20EE7ECA54}" type="presOf" srcId="{50B45726-A1B8-4A4B-9AD3-2080811CA6C0}" destId="{3C985353-AA1A-48C4-AA80-A65A8FC526CE}" srcOrd="0" destOrd="0" presId="urn:microsoft.com/office/officeart/2005/8/layout/venn2"/>
    <dgm:cxn modelId="{D94E41AA-D826-4E6D-A524-FE1A569343B0}" srcId="{9735BCAC-19A7-4282-9B96-45279FBF8356}" destId="{50B45726-A1B8-4A4B-9AD3-2080811CA6C0}" srcOrd="0" destOrd="0" parTransId="{2A614346-6B74-4674-BEBD-D6332FC4CC16}" sibTransId="{BD64DAE3-7362-4F9E-B9D3-65046EB9469D}"/>
    <dgm:cxn modelId="{DB0733E5-D442-4D44-B8B3-357C65AC41B6}" type="presOf" srcId="{26B4EFB7-E653-4F4F-B1EC-B1BC62BCB501}" destId="{AFA03D69-FD01-43B1-A50B-79185D434544}" srcOrd="1" destOrd="0" presId="urn:microsoft.com/office/officeart/2005/8/layout/venn2"/>
    <dgm:cxn modelId="{62C0E9DA-6A3B-4426-8C36-202BA8B4276D}" type="presOf" srcId="{BA75EB07-DDBC-4A9B-B80A-0249AA77B241}" destId="{B6DCB818-3EE6-43CA-B9A7-FC251424B587}" srcOrd="1" destOrd="0" presId="urn:microsoft.com/office/officeart/2005/8/layout/venn2"/>
    <dgm:cxn modelId="{88B61CA2-D2F8-4314-BDC6-36D6AC60D974}" type="presParOf" srcId="{C1E20D1D-87E8-4861-AF68-F273C9036C8E}" destId="{ECF02C18-4CFD-4FDA-BDC9-213223EA0977}" srcOrd="0" destOrd="0" presId="urn:microsoft.com/office/officeart/2005/8/layout/venn2"/>
    <dgm:cxn modelId="{BC93BBF0-A2B0-4300-930E-6A41FA405CEB}" type="presParOf" srcId="{ECF02C18-4CFD-4FDA-BDC9-213223EA0977}" destId="{3C985353-AA1A-48C4-AA80-A65A8FC526CE}" srcOrd="0" destOrd="0" presId="urn:microsoft.com/office/officeart/2005/8/layout/venn2"/>
    <dgm:cxn modelId="{95C0DDE3-CC14-4753-ADCB-98AEE03DC8AC}" type="presParOf" srcId="{ECF02C18-4CFD-4FDA-BDC9-213223EA0977}" destId="{F35E56DF-3028-4531-A854-B459C4EDB3C4}" srcOrd="1" destOrd="0" presId="urn:microsoft.com/office/officeart/2005/8/layout/venn2"/>
    <dgm:cxn modelId="{6D0EC652-4E1D-46B7-82E7-DBFD7609DD56}" type="presParOf" srcId="{C1E20D1D-87E8-4861-AF68-F273C9036C8E}" destId="{1F6E5EB5-9F43-4C06-A304-6EB3CF612DA2}" srcOrd="1" destOrd="0" presId="urn:microsoft.com/office/officeart/2005/8/layout/venn2"/>
    <dgm:cxn modelId="{7643A0A1-25E4-4084-8217-8BD35BB2A579}" type="presParOf" srcId="{1F6E5EB5-9F43-4C06-A304-6EB3CF612DA2}" destId="{BB9B1E64-455A-4CFE-8900-10F5913F7A38}" srcOrd="0" destOrd="0" presId="urn:microsoft.com/office/officeart/2005/8/layout/venn2"/>
    <dgm:cxn modelId="{506B826A-AEF6-41DF-B11D-85E13E7313B6}" type="presParOf" srcId="{1F6E5EB5-9F43-4C06-A304-6EB3CF612DA2}" destId="{AFA03D69-FD01-43B1-A50B-79185D434544}" srcOrd="1" destOrd="0" presId="urn:microsoft.com/office/officeart/2005/8/layout/venn2"/>
    <dgm:cxn modelId="{A9FFDFA1-059E-41C1-8A32-186938671F4C}" type="presParOf" srcId="{C1E20D1D-87E8-4861-AF68-F273C9036C8E}" destId="{5BD2441E-A1A2-4008-9572-068EA1BAA86C}" srcOrd="2" destOrd="0" presId="urn:microsoft.com/office/officeart/2005/8/layout/venn2"/>
    <dgm:cxn modelId="{F68B74C6-431E-4D0F-A855-F98C34758473}" type="presParOf" srcId="{5BD2441E-A1A2-4008-9572-068EA1BAA86C}" destId="{ACA0BB26-0D82-4B03-86C0-6B0791BC2BE0}" srcOrd="0" destOrd="0" presId="urn:microsoft.com/office/officeart/2005/8/layout/venn2"/>
    <dgm:cxn modelId="{22AA9A3C-06C8-4409-A0AA-ACC987EA2AC5}" type="presParOf" srcId="{5BD2441E-A1A2-4008-9572-068EA1BAA86C}" destId="{5BBA4A53-786E-438B-8C57-49B3ABCDC62C}" srcOrd="1" destOrd="0" presId="urn:microsoft.com/office/officeart/2005/8/layout/venn2"/>
    <dgm:cxn modelId="{31D9A869-E205-447A-98E9-0CA09E67519D}" type="presParOf" srcId="{C1E20D1D-87E8-4861-AF68-F273C9036C8E}" destId="{939C2395-CF8D-43B9-9006-BD351750F502}" srcOrd="3" destOrd="0" presId="urn:microsoft.com/office/officeart/2005/8/layout/venn2"/>
    <dgm:cxn modelId="{4852B13E-5570-466D-9C57-74D4517111A6}" type="presParOf" srcId="{939C2395-CF8D-43B9-9006-BD351750F502}" destId="{7ACB22BC-5694-47A7-BD6D-6F7FDCA4CC91}" srcOrd="0" destOrd="0" presId="urn:microsoft.com/office/officeart/2005/8/layout/venn2"/>
    <dgm:cxn modelId="{1ECAF37B-03E3-4905-B4F1-E1DD844A4A70}" type="presParOf" srcId="{939C2395-CF8D-43B9-9006-BD351750F502}" destId="{68F61C1C-4B08-427C-8CC7-64F990C93F12}" srcOrd="1" destOrd="0" presId="urn:microsoft.com/office/officeart/2005/8/layout/venn2"/>
    <dgm:cxn modelId="{6B0609B3-6BAC-4110-BD84-84F43429F4BC}" type="presParOf" srcId="{C1E20D1D-87E8-4861-AF68-F273C9036C8E}" destId="{88143E67-170C-4DAF-BD68-1A9440CF8F61}" srcOrd="4" destOrd="0" presId="urn:microsoft.com/office/officeart/2005/8/layout/venn2"/>
    <dgm:cxn modelId="{F129C921-03FF-4014-BED6-EDB83D397289}" type="presParOf" srcId="{88143E67-170C-4DAF-BD68-1A9440CF8F61}" destId="{4FC10C96-36CB-4007-8677-F356616C86AC}" srcOrd="0" destOrd="0" presId="urn:microsoft.com/office/officeart/2005/8/layout/venn2"/>
    <dgm:cxn modelId="{F196D215-27E1-4420-BEB2-2FEE3F4124D9}" type="presParOf" srcId="{88143E67-170C-4DAF-BD68-1A9440CF8F61}" destId="{B6DCB818-3EE6-43CA-B9A7-FC251424B58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2824-1FA0-4F9D-88FD-124C7DE9574B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230B-C0F4-424F-847D-BEAF6D6F0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4/The_protein_interaction_network_of_Treponema_pallidum.p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phs.upenn.edu/news/News_Releases/2013/12/verma/verma_large.jp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11/16/2016</a:t>
            </a:r>
          </a:p>
          <a:p>
            <a:r>
              <a:rPr lang="en-US" dirty="0" smtClean="0"/>
              <a:t>Gray</a:t>
            </a:r>
            <a:r>
              <a:rPr lang="en-US" baseline="0" dirty="0" smtClean="0"/>
              <a:t> bar indicates the total number of publications.</a:t>
            </a:r>
          </a:p>
          <a:p>
            <a:r>
              <a:rPr lang="en-US" baseline="0" dirty="0" smtClean="0"/>
              <a:t>Note that one paper can be counted multiple times in the color bar.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Source: </a:t>
            </a:r>
            <a:r>
              <a:rPr lang="en-US" dirty="0">
                <a:ea typeface="+mn-ea"/>
                <a:cs typeface="+mn-cs"/>
              </a:rPr>
              <a:t>We searched the PubMed database using the EndNote X7 online search tool with the following three criteria: (1) the “All Fields” contains</a:t>
            </a:r>
          </a:p>
          <a:p>
            <a:r>
              <a:rPr lang="en-US" dirty="0">
                <a:ea typeface="+mn-ea"/>
                <a:cs typeface="+mn-cs"/>
              </a:rPr>
              <a:t>“Alzheimer’s Disease Neuroimaging Initiative”; (2) the “All Fields” contains “APOE,” “apolipoprotein,” “gene,” “genetic,” “genetics,” “genome,” “genomic,” or “genomics”;</a:t>
            </a:r>
          </a:p>
          <a:p>
            <a:r>
              <a:rPr lang="en-US" dirty="0">
                <a:ea typeface="+mn-ea"/>
                <a:cs typeface="+mn-cs"/>
              </a:rPr>
              <a:t>and, (3) the “Year” field value is between 2015 and 2016. We manually reviewed all the abstracts and identified 159 relevant ADNI genetic publications through this extensive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3E13-8384-E14B-B6E2-66C2517ED9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4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Corrected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7D9D-C6D2-A044-B2D8-FEADD89B31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4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Sources of Images: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Metabolome: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http://upload.wikimedia.org/wikipedia/commons/c/c4/TumorMetabolome.jpg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Epigenome: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/commons/a/a2/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Epigenetics_of_adipose_development..jpg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Interactome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http://upload.wikimedia.org/wikipedia/commons/b/b4/The_protein_interaction_network_of_Treponema_pallidum.png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Healthy vs Disordered Brain: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http://www.uphs.upenn.edu/news/News_Releases/2013/12/verma/verma_large.jpg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Updated April</a:t>
            </a:r>
            <a:r>
              <a:rPr lang="en-US" sz="1200" baseline="0" dirty="0" smtClean="0"/>
              <a:t> </a:t>
            </a:r>
            <a:r>
              <a:rPr lang="en-US" sz="1200" dirty="0" smtClean="0"/>
              <a:t>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EEE5C-AFE7-424A-A4BD-490BCC4F660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Indiana University School of Medicine, Indianapolis, IN USA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August 22, 2012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Genetics and Neuroimaging of Alzheimer's Disease (A. Saykin)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Christoph-bock&amp;action=edit&amp;redlink=1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zheimersanddementia.com/article/S1552-5260(15)00177-6/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1092620"/>
            <a:ext cx="8751122" cy="2412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ADNI Genetics Core</a:t>
            </a:r>
          </a:p>
          <a:p>
            <a:r>
              <a:rPr lang="en-US" sz="5000" dirty="0" smtClean="0"/>
              <a:t>Update</a:t>
            </a:r>
          </a:p>
          <a:p>
            <a:endParaRPr lang="en-US" sz="3000" dirty="0"/>
          </a:p>
          <a:p>
            <a:r>
              <a:rPr lang="en-US" sz="3000" dirty="0" smtClean="0"/>
              <a:t>Andy Saykin</a:t>
            </a:r>
            <a:endParaRPr lang="en-US" sz="3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92140" y="4419600"/>
            <a:ext cx="6477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/>
              <a:t>WW-ADNI Meeting</a:t>
            </a:r>
          </a:p>
          <a:p>
            <a:pPr marL="0" indent="0" algn="ctr">
              <a:buNone/>
            </a:pPr>
            <a:r>
              <a:rPr lang="en-US" sz="2600" b="1" dirty="0" smtClean="0"/>
              <a:t>London, UK</a:t>
            </a:r>
          </a:p>
          <a:p>
            <a:pPr marL="0" indent="0" algn="ctr">
              <a:buNone/>
            </a:pPr>
            <a:r>
              <a:rPr lang="en-US" sz="2600" b="1" dirty="0" smtClean="0"/>
              <a:t>July 14, 2017</a:t>
            </a:r>
            <a:endParaRPr lang="en-US" sz="2400" dirty="0"/>
          </a:p>
        </p:txBody>
      </p:sp>
      <p:pic>
        <p:nvPicPr>
          <p:cNvPr id="11" name="Picture 10" descr="adni_logo_150x1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997" y="76200"/>
            <a:ext cx="16828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010400" y="6324600"/>
            <a:ext cx="219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i="1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238482"/>
            <a:ext cx="2330340" cy="46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10400" y="6324600"/>
            <a:ext cx="196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asaykin@iupui.edu</a:t>
            </a:r>
          </a:p>
        </p:txBody>
      </p:sp>
    </p:spTree>
    <p:extLst>
      <p:ext uri="{BB962C8B-B14F-4D97-AF65-F5344CB8AC3E}">
        <p14:creationId xmlns:p14="http://schemas.microsoft.com/office/powerpoint/2010/main" val="3069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965" y="5638800"/>
            <a:ext cx="9166412" cy="142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5" y="223323"/>
            <a:ext cx="8947355" cy="462477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Cognitively-defined Subgroups Across Cohorts</a:t>
            </a:r>
            <a:endParaRPr lang="en-US" sz="36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1"/>
            <a:ext cx="8610600" cy="470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324" y="5550204"/>
            <a:ext cx="8232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Memory most common overall, followed by language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Isolated substantial language deficits quite marked in MAP and especially ROS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Too few with isolated substantial executive functioning deficits for genetic analyses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Multiple domains more common in MAP and ROS than in ADNI or ACT</a:t>
            </a:r>
            <a:endParaRPr lang="en-US" dirty="0"/>
          </a:p>
        </p:txBody>
      </p:sp>
      <p:pic>
        <p:nvPicPr>
          <p:cNvPr id="8" name="Picture 7" descr="EPADgrfLogo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57" b="-15223"/>
          <a:stretch/>
        </p:blipFill>
        <p:spPr>
          <a:xfrm>
            <a:off x="7010400" y="914400"/>
            <a:ext cx="1822396" cy="931577"/>
          </a:xfrm>
          <a:prstGeom prst="rec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200400" y="1118746"/>
            <a:ext cx="1143000" cy="391045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4664" y="4775320"/>
            <a:ext cx="1628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R01 </a:t>
            </a:r>
            <a:r>
              <a:rPr lang="en-US" b="1" dirty="0"/>
              <a:t>AG </a:t>
            </a:r>
            <a:r>
              <a:rPr lang="en-US" b="1" dirty="0" smtClean="0"/>
              <a:t>042437</a:t>
            </a:r>
          </a:p>
          <a:p>
            <a:pPr algn="ctr"/>
            <a:r>
              <a:rPr lang="en-US" b="1" dirty="0" smtClean="0"/>
              <a:t>P. Crane et 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04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62600"/>
            <a:ext cx="9166412" cy="142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20" y="1815624"/>
            <a:ext cx="8585200" cy="153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517900"/>
            <a:ext cx="2565400" cy="1282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400800"/>
            <a:ext cx="669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Paul </a:t>
            </a:r>
            <a:r>
              <a:rPr lang="en-US" sz="2400" i="1" dirty="0"/>
              <a:t>Crane </a:t>
            </a:r>
            <a:r>
              <a:rPr lang="en-US" sz="2400" i="1" dirty="0" smtClean="0"/>
              <a:t>et al, EPAD consortium, unpublished data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35698"/>
            <a:ext cx="8229600" cy="67992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i="1" dirty="0" smtClean="0">
                <a:effectLst/>
              </a:rPr>
              <a:t>APOE</a:t>
            </a:r>
            <a:r>
              <a:rPr lang="en-US" dirty="0" smtClean="0">
                <a:effectLst/>
              </a:rPr>
              <a:t>: Proportion with ≥1 ε4 alleles</a:t>
            </a:r>
            <a:endParaRPr lang="en-US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055" y="5307839"/>
            <a:ext cx="8751345" cy="9405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Next Steps: Work underway to analyze IGAP SNPs enriched in each phenotypic subgroup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2362200" y="206514"/>
            <a:ext cx="466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Genetics of </a:t>
            </a:r>
            <a:r>
              <a:rPr lang="en-US" sz="4000" u="sng" dirty="0" smtClean="0"/>
              <a:t>Subtypes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59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Centertemplat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2"/>
            <a:ext cx="9144000" cy="5867400"/>
          </a:xfrm>
          <a:prstGeom prst="rect">
            <a:avLst/>
          </a:prstGeom>
        </p:spPr>
      </p:pic>
      <p:pic>
        <p:nvPicPr>
          <p:cNvPr id="9" name="Picture 8" descr="image1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28" y="4238543"/>
            <a:ext cx="2720672" cy="1435260"/>
          </a:xfrm>
          <a:prstGeom prst="rect">
            <a:avLst/>
          </a:prstGeom>
        </p:spPr>
      </p:pic>
      <p:pic>
        <p:nvPicPr>
          <p:cNvPr id="7" name="Picture 6" descr="image1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38543"/>
            <a:ext cx="1653267" cy="1239951"/>
          </a:xfrm>
          <a:prstGeom prst="rect">
            <a:avLst/>
          </a:prstGeom>
        </p:spPr>
      </p:pic>
      <p:pic>
        <p:nvPicPr>
          <p:cNvPr id="8" name="Picture 7" descr="image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15" y="4509139"/>
            <a:ext cx="1792098" cy="748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5511497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Website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https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://Model-AD.org</a:t>
            </a:r>
          </a:p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Contact: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ModelAD@iupui.edu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Data: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https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://www.synapse.org/#!Synapse:syn2580853/wiki/409840 </a:t>
            </a:r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533400" y="286730"/>
            <a:ext cx="829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 Organism Development and Evaluation for Late-onset Alzheimer’s Disease</a:t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(MODEL-AD)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0020" y="1828800"/>
            <a:ext cx="3949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Contact PI: Bruce Lamb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MPIs: Carter, Howell &amp; Territo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80447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ADNI contributes target nominations &amp; characterization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MODEL-AD is creating organisms based on ADNI reports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7" y="609600"/>
            <a:ext cx="8450293" cy="577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0" y="0"/>
            <a:ext cx="7800396" cy="53246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Working Toward </a:t>
            </a:r>
            <a:r>
              <a:rPr lang="en-US" sz="3200" dirty="0"/>
              <a:t>a Systems Biology of AD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6" name="Picture 5" descr="NeuroscienceCntrHz4c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6465468"/>
            <a:ext cx="1333516" cy="321760"/>
          </a:xfrm>
          <a:prstGeom prst="rect">
            <a:avLst/>
          </a:prstGeom>
        </p:spPr>
      </p:pic>
      <p:pic>
        <p:nvPicPr>
          <p:cNvPr id="8" name="Picture 7" descr="adni_logo_150x1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4955" y="10354"/>
            <a:ext cx="972072" cy="59069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460" y="6409765"/>
            <a:ext cx="1873140" cy="3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15198" y="6467698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197D2"/>
                </a:solidFill>
                <a:latin typeface="AdvPSA88A"/>
              </a:rPr>
              <a:t>Genetics Core – Saykin et al Alzheimer’s </a:t>
            </a:r>
            <a:r>
              <a:rPr lang="en-US" sz="1400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7255936" y="761998"/>
            <a:ext cx="1430866" cy="138853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29200" y="573813"/>
            <a:ext cx="1430866" cy="138853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61" y="304800"/>
            <a:ext cx="8879784" cy="99417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ADNI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Epigenetics Work in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DNA Methylation and Telomere Length Assays</a:t>
            </a:r>
            <a:b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and QC Completed April 2017</a:t>
            </a:r>
            <a:endParaRPr lang="en-US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2392" y="1568822"/>
          <a:ext cx="8718416" cy="3836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1317"/>
                <a:gridCol w="2121832"/>
                <a:gridCol w="1176461"/>
                <a:gridCol w="2058806"/>
              </a:tblGrid>
              <a:tr h="283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(years; Mean, SD)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(N, 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APOE </a:t>
                      </a:r>
                      <a:r>
                        <a:rPr lang="en-US" sz="1200" u="none" strike="noStrike" dirty="0" smtClean="0"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(N,%)</a:t>
                      </a:r>
                      <a:endParaRPr lang="en-US" sz="1200" b="0" i="0" u="none" strike="noStrike" dirty="0">
                        <a:solidFill>
                          <a:srgbClr val="0706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Cross-sectional (All Individuals)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706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Cognitively </a:t>
                      </a:r>
                      <a:r>
                        <a:rPr lang="en-U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Nornal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(n=221)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76.27 (6.63)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(50%)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Cognitive Impairment (n=335)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72.58 (7.82)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(56%)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(46%)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Alzheimer's Disease (n=93)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77.19 (7.69)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(65%)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(68%)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</a:t>
                      </a:r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Cognitively Nornal (n=195)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75.96 (6.54)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(50%)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(26%)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Cognitive Impairment (n=283)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72.23 (7.73)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(55%)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(41%)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Alzheimer's Disease (n=93)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77.19 (7.69)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(65%)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(68%)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Pre-/post-conversion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MCI to AD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74.5 (7.89)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(56%)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(65%)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US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 (4.05)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(70%)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(40%)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 to MCI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78.71 (6.9)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(50%)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393" y="5691821"/>
            <a:ext cx="896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criteria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WGS &amp; GWAS, RNA profiling,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year clinical follow-up, MRI and PET imaging data; converters, longitudinal DNA availability (except 80 cross sectional)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460" y="5404957"/>
            <a:ext cx="35028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 80 cross-sectional samples were included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534" y="5676758"/>
            <a:ext cx="8879784" cy="7719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Longitudinal DNA Methylation Project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355" y="990600"/>
            <a:ext cx="4390062" cy="2525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4100" y="3581400"/>
            <a:ext cx="48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55858"/>
                </a:solidFill>
                <a:latin typeface="Arial" panose="020B0604020202020204" pitchFamily="34" charset="0"/>
                <a:hlinkClick r:id="rId3" tooltip="User:Christoph-bock (page does not exist)"/>
              </a:rPr>
              <a:t>C. Bock </a:t>
            </a:r>
            <a:r>
              <a:rPr lang="en-US" dirty="0">
                <a:solidFill>
                  <a:srgbClr val="A55858"/>
                </a:solidFill>
                <a:latin typeface="Arial" panose="020B0604020202020204" pitchFamily="34" charset="0"/>
                <a:hlinkClick r:id="rId3" tooltip="User:Christoph-bock (page does not exist)"/>
              </a:rPr>
              <a:t>(Max Planck Institute for Informatics)</a:t>
            </a:r>
            <a:endParaRPr lang="en-US" dirty="0">
              <a:solidFill>
                <a:srgbClr val="555555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066800"/>
            <a:ext cx="4337900" cy="5791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 smtClean="0"/>
              <a:t>AD is heritable but DNA sequence only explains a portion of the risk. Extreme example: MZ twins discordant for AD.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Epigenetics addresses gene x environment interaction.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DNA methylation is a key epigenetic mechanism influencing gene expression with CpG islands as enriched sites.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 AD, increasing attention in brain tissue with some limited observations in blood.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Longitudinal ADNI blood samples are ideal to investigate dynamic changes related to biomarkers.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5119" y="4058238"/>
            <a:ext cx="4744037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 smtClean="0"/>
              <a:t>Project is a collaboration of the core and PPSB members: AbbVie, J&amp;J and Biogen supported the Illumina Epic arrays, reagents. Assays were run at AbbVie which also provided </a:t>
            </a:r>
            <a:r>
              <a:rPr lang="en-US" sz="2400" dirty="0"/>
              <a:t>and bioinformatics support</a:t>
            </a:r>
            <a:r>
              <a:rPr lang="en-US" sz="2400" dirty="0" smtClean="0"/>
              <a:t>. Data are posted on LONI.</a:t>
            </a:r>
          </a:p>
        </p:txBody>
      </p:sp>
    </p:spTree>
    <p:extLst>
      <p:ext uri="{BB962C8B-B14F-4D97-AF65-F5344CB8AC3E}">
        <p14:creationId xmlns:p14="http://schemas.microsoft.com/office/powerpoint/2010/main" val="32888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114044" cy="5715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Telomere shortening has been shown to strongly correlate with increasing age in humans (Ren et al 2009).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Related to cellular senescence, oxidative stress, mitochondrial dysfunction, inflammatory processes and DNA replication failure.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Marker of biological aging associated with pollution, smoking, </a:t>
            </a:r>
            <a:r>
              <a:rPr lang="en-US" sz="2400" dirty="0"/>
              <a:t>stress, obesity</a:t>
            </a:r>
            <a:r>
              <a:rPr lang="en-US" sz="2400" dirty="0" smtClean="0"/>
              <a:t>, diet, asthma, diabetes, cardiovascular events, dementia and mortality.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200" y="152400"/>
            <a:ext cx="518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>
                <a:effectLst/>
              </a:rPr>
              <a:t>Telomere Length Project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75" y="1143000"/>
            <a:ext cx="38150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Telomere Study Visit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2672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1719 unique IDs and 199 technical replicates passed QC and were included in the unblinded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i="1" dirty="0" smtClean="0"/>
              <a:t>(July 2017 Update: Analysis indicated that initial core lab assays had an instrument issue and assays are being selectively repeated; an adjusted new data set will posted on LONI asap)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078371"/>
              </p:ext>
            </p:extLst>
          </p:nvPr>
        </p:nvGraphicFramePr>
        <p:xfrm>
          <a:off x="3733800" y="1447800"/>
          <a:ext cx="533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Plans and Key Future Directions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with </a:t>
            </a:r>
            <a:r>
              <a:rPr lang="en-US" dirty="0" smtClean="0"/>
              <a:t>interested parties </a:t>
            </a:r>
            <a:r>
              <a:rPr lang="en-US" dirty="0"/>
              <a:t>to </a:t>
            </a:r>
            <a:r>
              <a:rPr lang="en-US" dirty="0" smtClean="0"/>
              <a:t>secure resources </a:t>
            </a:r>
            <a:r>
              <a:rPr lang="en-US" dirty="0"/>
              <a:t>for WGS, transcriptome and epigenetic profiling of ADNI’s longitudinal DNA and RNA </a:t>
            </a:r>
            <a:r>
              <a:rPr lang="en-US" dirty="0" smtClean="0"/>
              <a:t>samples (e.g., Watson/ADSP)</a:t>
            </a:r>
          </a:p>
          <a:p>
            <a:r>
              <a:rPr lang="en-US" dirty="0" smtClean="0"/>
              <a:t>Continue AD systems biology research with ADMC, AMP-AD/MOVE-AD, and other partners</a:t>
            </a:r>
          </a:p>
          <a:p>
            <a:r>
              <a:rPr lang="en-US" dirty="0"/>
              <a:t>Facilitate replication studies with other </a:t>
            </a:r>
            <a:r>
              <a:rPr lang="en-US" dirty="0" smtClean="0"/>
              <a:t>cohorts </a:t>
            </a:r>
            <a:endParaRPr lang="en-US" dirty="0"/>
          </a:p>
          <a:p>
            <a:r>
              <a:rPr lang="en-US" dirty="0"/>
              <a:t>Collaborate with academic and industry partners on </a:t>
            </a:r>
            <a:r>
              <a:rPr lang="en-US" i="1" dirty="0"/>
              <a:t>molecular and functional validation</a:t>
            </a:r>
            <a:r>
              <a:rPr lang="en-US" dirty="0"/>
              <a:t> follow-up studies including the </a:t>
            </a:r>
            <a:r>
              <a:rPr lang="en-US" b="1" i="1" dirty="0"/>
              <a:t>IU/JAX/Sage MODEL-AD U54</a:t>
            </a:r>
            <a:endParaRPr lang="en-US" dirty="0"/>
          </a:p>
          <a:p>
            <a:r>
              <a:rPr lang="en-US" dirty="0" smtClean="0"/>
              <a:t>Collaborate </a:t>
            </a:r>
            <a:r>
              <a:rPr lang="en-US" dirty="0"/>
              <a:t>with the Neuropathology Core to relate differential pathological features to genetic </a:t>
            </a:r>
            <a:r>
              <a:rPr lang="en-US" dirty="0" smtClean="0"/>
              <a:t>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19200" y="2286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85730" y="203640"/>
            <a:ext cx="6629400" cy="4059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Genetics Core/Working Groups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71508"/>
            <a:ext cx="45720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dirty="0" smtClean="0"/>
              <a:t>Indiana University 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Imaging Genomics Lab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Andrew Saykin (Leader)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Li Shen (co-Leader)</a:t>
            </a:r>
          </a:p>
          <a:p>
            <a:pPr lvl="1">
              <a:lnSpc>
                <a:spcPts val="1400"/>
              </a:lnSpc>
            </a:pPr>
            <a:r>
              <a:rPr lang="en-US" sz="2000" kern="0" dirty="0"/>
              <a:t>Liana </a:t>
            </a:r>
            <a:r>
              <a:rPr lang="en-US" sz="2000" kern="0" dirty="0" smtClean="0"/>
              <a:t>Apostolova</a:t>
            </a:r>
            <a:endParaRPr lang="en-US" sz="2000" kern="0" dirty="0"/>
          </a:p>
          <a:p>
            <a:pPr lvl="1">
              <a:lnSpc>
                <a:spcPts val="1400"/>
              </a:lnSpc>
            </a:pPr>
            <a:r>
              <a:rPr lang="en-US" sz="2000" dirty="0" smtClean="0"/>
              <a:t>Sungeun </a:t>
            </a:r>
            <a:r>
              <a:rPr lang="en-US" sz="2000" dirty="0"/>
              <a:t>Kim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Kwangsik Nho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Shannon Risacher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Kelly Nudelman</a:t>
            </a: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National Cell Repository for AD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Tatiana Foroud </a:t>
            </a:r>
            <a:r>
              <a:rPr lang="en-US" sz="2000" b="1" dirty="0"/>
              <a:t>(co-Leader)</a:t>
            </a:r>
            <a:endParaRPr lang="en-US" sz="2000" b="1" dirty="0" smtClean="0"/>
          </a:p>
          <a:p>
            <a:pPr lvl="1">
              <a:lnSpc>
                <a:spcPts val="1400"/>
              </a:lnSpc>
            </a:pPr>
            <a:r>
              <a:rPr lang="en-US" sz="2000" dirty="0" smtClean="0"/>
              <a:t>Kelley Faber</a:t>
            </a:r>
          </a:p>
          <a:p>
            <a:pPr lvl="1">
              <a:lnSpc>
                <a:spcPct val="90000"/>
              </a:lnSpc>
            </a:pPr>
            <a:endParaRPr lang="en-US" sz="1200" dirty="0" smtClean="0"/>
          </a:p>
          <a:p>
            <a:pPr lvl="1"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endParaRPr lang="en-US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 smtClean="0"/>
              <a:t>PPSB Working Groups 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Aparna </a:t>
            </a:r>
            <a:r>
              <a:rPr lang="en-US" sz="2000" b="1" dirty="0"/>
              <a:t>Vasanthakumar</a:t>
            </a:r>
            <a:r>
              <a:rPr lang="en-US" sz="2000" b="1" dirty="0" smtClean="0"/>
              <a:t> (AbbVie)*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PPSB Chairs 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FNIH Team</a:t>
            </a:r>
          </a:p>
          <a:p>
            <a:pPr marL="457200" lvl="1" indent="0">
              <a:lnSpc>
                <a:spcPts val="1400"/>
              </a:lnSpc>
              <a:buNone/>
            </a:pPr>
            <a:r>
              <a:rPr lang="en-US" sz="2000" dirty="0" smtClean="0"/>
              <a:t>     </a:t>
            </a:r>
          </a:p>
          <a:p>
            <a:pPr marL="457200" lvl="1" indent="0">
              <a:lnSpc>
                <a:spcPts val="1400"/>
              </a:lnSpc>
              <a:buNone/>
            </a:pPr>
            <a:r>
              <a:rPr lang="en-US" sz="2000" dirty="0" smtClean="0"/>
              <a:t>     * Genetics Core Liaison &amp; Epigenetics WG</a:t>
            </a:r>
          </a:p>
        </p:txBody>
      </p:sp>
      <p:pic>
        <p:nvPicPr>
          <p:cNvPr id="64517" name="Picture 4" descr="adni_logo_150x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18216"/>
            <a:ext cx="1284385" cy="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24400" y="1075346"/>
            <a:ext cx="4343400" cy="532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b="0" kern="0" dirty="0" smtClean="0"/>
              <a:t>Core Collaborators/Consultants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kern="0" dirty="0"/>
              <a:t>Steven </a:t>
            </a:r>
            <a:r>
              <a:rPr lang="en-US" sz="1900" b="1" kern="0" dirty="0" smtClean="0"/>
              <a:t>Potkin </a:t>
            </a:r>
            <a:r>
              <a:rPr lang="en-US" sz="1900" b="1" kern="0" dirty="0"/>
              <a:t>(UCI; </a:t>
            </a:r>
            <a:r>
              <a:rPr lang="en-US" sz="1900" b="1" dirty="0"/>
              <a:t>co-Leader</a:t>
            </a:r>
            <a:r>
              <a:rPr lang="en-US" sz="1900" b="1" dirty="0" smtClean="0"/>
              <a:t>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dirty="0" smtClean="0"/>
              <a:t>Robert Green (BWH)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dirty="0" smtClean="0"/>
              <a:t>Paul Thompson (USC)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kern="0" dirty="0" smtClean="0"/>
              <a:t>Rima Kaddurah-Daouk (Duke)**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endParaRPr lang="en-US" sz="1900" b="1" kern="0" dirty="0"/>
          </a:p>
          <a:p>
            <a:pPr lvl="1">
              <a:lnSpc>
                <a:spcPts val="1400"/>
              </a:lnSpc>
              <a:spcBef>
                <a:spcPct val="20000"/>
              </a:spcBef>
              <a:defRPr/>
            </a:pPr>
            <a:r>
              <a:rPr lang="en-US" sz="1900" kern="0" dirty="0" smtClean="0"/>
              <a:t>** AD Metabolomics Consortium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smtClean="0"/>
              <a:t>Other Collaborators – RNA and other NGS Projects: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err="1" smtClean="0"/>
              <a:t>Keoni</a:t>
            </a:r>
            <a:r>
              <a:rPr lang="en-US" sz="1900" kern="0" dirty="0" smtClean="0"/>
              <a:t> Kauwe (BYU) </a:t>
            </a:r>
            <a:r>
              <a:rPr lang="en-US" sz="1900" kern="0" dirty="0" err="1" smtClean="0"/>
              <a:t>mtDNA</a:t>
            </a:r>
            <a:endParaRPr lang="en-US" sz="1900" kern="0" dirty="0" smtClean="0"/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Yunlong Liu (Indiana) – mRNA</a:t>
            </a:r>
          </a:p>
          <a:p>
            <a:pPr>
              <a:lnSpc>
                <a:spcPts val="1400"/>
              </a:lnSpc>
              <a:spcBef>
                <a:spcPct val="20000"/>
              </a:spcBef>
              <a:defRPr/>
            </a:pPr>
            <a:endParaRPr lang="en-US" sz="5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Epigenetics Working Group (PPSB):</a:t>
            </a:r>
            <a:endParaRPr lang="en-US" sz="1900" kern="0" dirty="0"/>
          </a:p>
          <a:p>
            <a:pPr lvl="1">
              <a:lnSpc>
                <a:spcPts val="300"/>
              </a:lnSpc>
              <a:spcBef>
                <a:spcPct val="20000"/>
              </a:spcBef>
              <a:defRPr/>
            </a:pPr>
            <a:r>
              <a:rPr lang="en-US" sz="1900" kern="0" dirty="0" smtClean="0"/>
              <a:t> </a:t>
            </a:r>
            <a:r>
              <a:rPr lang="en-US" sz="300" kern="0" dirty="0" smtClean="0"/>
              <a:t>	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Wade Davis (AbbVie)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Jeffrey </a:t>
            </a:r>
            <a:r>
              <a:rPr lang="en-US" sz="1900" kern="0" dirty="0"/>
              <a:t>Waring (AbbVie)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/>
              <a:t>Qingqin Li (J&amp;J)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Karol Estrada (Biogen)</a:t>
            </a:r>
            <a:endParaRPr lang="en-US" sz="19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9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Systems Biology Working Group</a:t>
            </a:r>
            <a:endParaRPr lang="en-US" sz="1900" kern="0" dirty="0"/>
          </a:p>
        </p:txBody>
      </p:sp>
      <p:sp>
        <p:nvSpPr>
          <p:cNvPr id="2" name="Rectangle 1"/>
          <p:cNvSpPr/>
          <p:nvPr/>
        </p:nvSpPr>
        <p:spPr>
          <a:xfrm>
            <a:off x="8382000" y="64124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62400"/>
            <a:ext cx="1143000" cy="6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and 2017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ADNI-3 sample collection (banked at NCRAD)</a:t>
            </a:r>
          </a:p>
          <a:p>
            <a:pPr lvl="1"/>
            <a:r>
              <a:rPr lang="en-US" dirty="0" smtClean="0"/>
              <a:t>Longitudinal DNA &amp; RNA (12 new, 79 continuing)</a:t>
            </a:r>
          </a:p>
          <a:p>
            <a:pPr lvl="1"/>
            <a:r>
              <a:rPr lang="en-US" dirty="0" smtClean="0"/>
              <a:t>Changes in ADNI-3 include PBMC and RBC collection</a:t>
            </a:r>
          </a:p>
          <a:p>
            <a:r>
              <a:rPr lang="en-US" dirty="0" smtClean="0"/>
              <a:t>Use of genetic data from ADNI </a:t>
            </a:r>
            <a:r>
              <a:rPr lang="en-US" sz="2800" dirty="0" smtClean="0"/>
              <a:t>(L. Shen et al, IU)</a:t>
            </a:r>
          </a:p>
          <a:p>
            <a:pPr lvl="1"/>
            <a:r>
              <a:rPr lang="en-US" dirty="0"/>
              <a:t>WGS </a:t>
            </a:r>
            <a:r>
              <a:rPr lang="en-US" dirty="0" err="1"/>
              <a:t>mtDNA</a:t>
            </a:r>
            <a:r>
              <a:rPr lang="en-US" dirty="0"/>
              <a:t> variant calls </a:t>
            </a:r>
            <a:r>
              <a:rPr lang="en-US" dirty="0" smtClean="0"/>
              <a:t>dataset </a:t>
            </a:r>
            <a:r>
              <a:rPr lang="en-US" dirty="0"/>
              <a:t>(K. </a:t>
            </a:r>
            <a:r>
              <a:rPr lang="en-US" dirty="0" err="1"/>
              <a:t>Kauwe</a:t>
            </a:r>
            <a:r>
              <a:rPr lang="en-US" dirty="0"/>
              <a:t>, </a:t>
            </a:r>
            <a:r>
              <a:rPr lang="en-US" dirty="0" smtClean="0"/>
              <a:t>BYU)</a:t>
            </a:r>
          </a:p>
          <a:p>
            <a:pPr lvl="1"/>
            <a:r>
              <a:rPr lang="en-US" dirty="0" smtClean="0"/>
              <a:t>WGS analysis collaboration with IBM/Watson via ADSP</a:t>
            </a:r>
          </a:p>
          <a:p>
            <a:pPr lvl="1"/>
            <a:r>
              <a:rPr lang="en-US" dirty="0" smtClean="0"/>
              <a:t>Cognitive subtypes as endophenotypes (P. Crane, UW)</a:t>
            </a:r>
          </a:p>
          <a:p>
            <a:r>
              <a:rPr lang="en-US" dirty="0" smtClean="0"/>
              <a:t>MODEL-AD: Model systems U54 (IU/JAX/Sage)</a:t>
            </a:r>
          </a:p>
          <a:p>
            <a:r>
              <a:rPr lang="en-US" dirty="0"/>
              <a:t>Analyses </a:t>
            </a:r>
            <a:r>
              <a:rPr lang="en-US" dirty="0" smtClean="0"/>
              <a:t>w/ AD </a:t>
            </a:r>
            <a:r>
              <a:rPr lang="en-US" dirty="0"/>
              <a:t>Metabolomics </a:t>
            </a:r>
            <a:r>
              <a:rPr lang="en-US" dirty="0" smtClean="0"/>
              <a:t>Consortium (</a:t>
            </a:r>
            <a:r>
              <a:rPr lang="en-US" i="1" dirty="0" smtClean="0"/>
              <a:t>next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New longitudinal epigenetics data projects – telomere length and DNA methylation (w/PPSB WG)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1945340"/>
            <a:ext cx="911837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166807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Conceptual Foundation</a:t>
            </a:r>
          </a:p>
          <a:p>
            <a:pPr algn="ctr"/>
            <a:r>
              <a:rPr lang="en-US" sz="3400" dirty="0" smtClean="0"/>
              <a:t>Path from genetic signal to targeted therapeutics </a:t>
            </a:r>
            <a:r>
              <a:rPr lang="en-US" sz="2800" i="1" dirty="0" smtClean="0"/>
              <a:t>(applications to drug discovery and development)</a:t>
            </a:r>
            <a:endParaRPr lang="en-US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1600200" y="57544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197D2"/>
                </a:solidFill>
                <a:latin typeface="AdvPSA88A"/>
              </a:rPr>
              <a:t>Core </a:t>
            </a:r>
            <a:r>
              <a:rPr lang="en-US" dirty="0" smtClean="0">
                <a:solidFill>
                  <a:srgbClr val="2197D2"/>
                </a:solidFill>
                <a:latin typeface="AdvPSA88A"/>
              </a:rPr>
              <a:t>Report</a:t>
            </a:r>
          </a:p>
          <a:p>
            <a:pPr algn="ctr"/>
            <a:r>
              <a:rPr lang="en-US" dirty="0" smtClean="0">
                <a:solidFill>
                  <a:srgbClr val="2197D2"/>
                </a:solidFill>
                <a:latin typeface="AdvPSA88A"/>
              </a:rPr>
              <a:t>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6336268"/>
            <a:ext cx="766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www.alzheimersanddementia.com/article/S1552-5260(15)00177-6/pdf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7126" y="152400"/>
            <a:ext cx="824052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dirty="0" smtClean="0"/>
              <a:t>Genetics studies Using ADNI Endophenotypes:</a:t>
            </a:r>
          </a:p>
          <a:p>
            <a:pPr algn="ctr">
              <a:lnSpc>
                <a:spcPts val="3200"/>
              </a:lnSpc>
            </a:pPr>
            <a:r>
              <a:rPr lang="en-US" sz="2600" i="1" dirty="0" smtClean="0"/>
              <a:t>Publications Using ADNI Genetic Data (</a:t>
            </a:r>
            <a:r>
              <a:rPr lang="en-US" sz="2600" i="1" dirty="0"/>
              <a:t>2008–2016</a:t>
            </a:r>
            <a:r>
              <a:rPr lang="en-US" sz="2600" i="1" dirty="0" smtClean="0"/>
              <a:t>)</a:t>
            </a:r>
            <a:endParaRPr lang="en-US" sz="2600" i="1" dirty="0"/>
          </a:p>
        </p:txBody>
      </p:sp>
      <p:pic>
        <p:nvPicPr>
          <p:cNvPr id="6" name="Picture 5" descr="adni_logo_150x1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543" y="49681"/>
            <a:ext cx="1054332" cy="640676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26" y="1295400"/>
            <a:ext cx="9232682" cy="5550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344095" y="5599809"/>
            <a:ext cx="2726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Yao </a:t>
            </a:r>
            <a:r>
              <a:rPr lang="en-US" sz="1400" b="1" i="1" dirty="0"/>
              <a:t>et al</a:t>
            </a:r>
            <a:r>
              <a:rPr lang="en-US" sz="1400" i="1" dirty="0"/>
              <a:t>, </a:t>
            </a:r>
            <a:r>
              <a:rPr lang="en-US" sz="1400" b="1" i="1" u="sng" dirty="0" smtClean="0"/>
              <a:t>AAIC </a:t>
            </a:r>
            <a:r>
              <a:rPr lang="en-US" sz="1400" b="1" i="1" u="sng" dirty="0"/>
              <a:t>2017</a:t>
            </a:r>
            <a:r>
              <a:rPr lang="en-US" sz="1400" i="1" dirty="0"/>
              <a:t>; Shen et al, </a:t>
            </a:r>
            <a:r>
              <a:rPr lang="en-US" sz="1400" i="1" u="sng" dirty="0"/>
              <a:t>Brain Imaging </a:t>
            </a:r>
            <a:r>
              <a:rPr lang="en-US" sz="1400" i="1" u="sng" dirty="0" err="1"/>
              <a:t>Behav</a:t>
            </a:r>
            <a:r>
              <a:rPr lang="en-US" sz="1400" i="1" u="sng" dirty="0"/>
              <a:t> 2014;</a:t>
            </a:r>
            <a:r>
              <a:rPr lang="en-US" sz="1400" i="1" dirty="0"/>
              <a:t> </a:t>
            </a:r>
            <a:r>
              <a:rPr lang="en-US" sz="1400" i="1" dirty="0" smtClean="0"/>
              <a:t>Saykin </a:t>
            </a:r>
            <a:r>
              <a:rPr lang="en-US" sz="1400" i="1" dirty="0"/>
              <a:t>et al, </a:t>
            </a:r>
            <a:r>
              <a:rPr lang="en-US" sz="1400" i="1" u="sng" dirty="0" err="1"/>
              <a:t>Alzheimers</a:t>
            </a:r>
            <a:r>
              <a:rPr lang="en-US" sz="1400" i="1" u="sng" dirty="0"/>
              <a:t> Dement</a:t>
            </a:r>
            <a:r>
              <a:rPr lang="en-US" sz="1400" i="1" dirty="0"/>
              <a:t> </a:t>
            </a:r>
            <a:r>
              <a:rPr lang="en-US" sz="1400" i="1" dirty="0" smtClean="0"/>
              <a:t>2015</a:t>
            </a:r>
          </a:p>
          <a:p>
            <a:r>
              <a:rPr lang="en-US" sz="1400" b="1" i="1" dirty="0" smtClean="0"/>
              <a:t>Updated: 4/2017</a:t>
            </a:r>
            <a:endParaRPr lang="en-US" sz="1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848600" y="3617260"/>
            <a:ext cx="1178860" cy="27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52825"/>
              </p:ext>
            </p:extLst>
          </p:nvPr>
        </p:nvGraphicFramePr>
        <p:xfrm>
          <a:off x="7804928" y="1443281"/>
          <a:ext cx="1143000" cy="24445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917"/>
                <a:gridCol w="720083"/>
              </a:tblGrid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Pubs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  <a:tr h="24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2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6185"/>
            <a:ext cx="9067800" cy="49967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61019" y="56504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Updated: 4/2017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152400" y="6248400"/>
            <a:ext cx="8822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Yao </a:t>
            </a:r>
            <a:r>
              <a:rPr lang="en-US" b="1" i="1" dirty="0"/>
              <a:t>et al, </a:t>
            </a:r>
            <a:r>
              <a:rPr lang="en-US" b="1" i="1" u="sng" dirty="0" smtClean="0"/>
              <a:t>AAIC </a:t>
            </a:r>
            <a:r>
              <a:rPr lang="en-US" b="1" i="1" u="sng" dirty="0"/>
              <a:t>2017</a:t>
            </a:r>
            <a:r>
              <a:rPr lang="en-US" i="1" dirty="0"/>
              <a:t>; Shen et al, </a:t>
            </a:r>
            <a:r>
              <a:rPr lang="en-US" i="1" u="sng" dirty="0"/>
              <a:t>Brain Imaging </a:t>
            </a:r>
            <a:r>
              <a:rPr lang="en-US" i="1" u="sng" dirty="0" err="1"/>
              <a:t>Behav</a:t>
            </a:r>
            <a:r>
              <a:rPr lang="en-US" i="1" u="sng" dirty="0"/>
              <a:t> </a:t>
            </a:r>
            <a:r>
              <a:rPr lang="en-US" i="1" u="sng" dirty="0" smtClean="0"/>
              <a:t>2014; </a:t>
            </a:r>
            <a:r>
              <a:rPr lang="en-US" i="1" dirty="0" smtClean="0"/>
              <a:t>Saykin </a:t>
            </a:r>
            <a:r>
              <a:rPr lang="en-US" i="1" dirty="0"/>
              <a:t>et al, </a:t>
            </a:r>
            <a:r>
              <a:rPr lang="en-US" i="1" u="sng" dirty="0" err="1" smtClean="0"/>
              <a:t>Alz</a:t>
            </a:r>
            <a:r>
              <a:rPr lang="en-US" i="1" u="sng" dirty="0" smtClean="0"/>
              <a:t> &amp; Dement</a:t>
            </a:r>
            <a:r>
              <a:rPr lang="en-US" i="1" dirty="0" smtClean="0"/>
              <a:t> </a:t>
            </a:r>
            <a:r>
              <a:rPr lang="en-US" i="1" dirty="0"/>
              <a:t>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Most frequently reported </a:t>
            </a:r>
            <a:r>
              <a:rPr lang="en-US" sz="3000" dirty="0"/>
              <a:t>genes in manuscripts using ADNI genetic data (2008–2016)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12422" r="12554" b="13293"/>
          <a:stretch/>
        </p:blipFill>
        <p:spPr>
          <a:xfrm>
            <a:off x="6629400" y="2743200"/>
            <a:ext cx="1815905" cy="17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85680"/>
            <a:ext cx="8991600" cy="515332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1. </a:t>
            </a:r>
            <a:r>
              <a:rPr lang="en-US" b="1" i="1" dirty="0"/>
              <a:t>Strategies to decrease heterogeneity </a:t>
            </a:r>
            <a:r>
              <a:rPr lang="en-US" i="1" dirty="0"/>
              <a:t>− </a:t>
            </a:r>
            <a:r>
              <a:rPr lang="en-US" i="1" dirty="0" smtClean="0"/>
              <a:t>S</a:t>
            </a:r>
            <a:r>
              <a:rPr lang="en-US" dirty="0" smtClean="0"/>
              <a:t>electing </a:t>
            </a:r>
            <a:r>
              <a:rPr lang="en-US" dirty="0"/>
              <a:t>patients with baseline </a:t>
            </a:r>
            <a:r>
              <a:rPr lang="en-US" dirty="0" smtClean="0"/>
              <a:t>measurements </a:t>
            </a:r>
            <a:r>
              <a:rPr lang="en-US" dirty="0"/>
              <a:t>in a narrow range (decreased inter-patient variability) and excluding patients </a:t>
            </a:r>
            <a:r>
              <a:rPr lang="en-US" dirty="0" smtClean="0"/>
              <a:t>whose </a:t>
            </a:r>
            <a:r>
              <a:rPr lang="en-US" dirty="0"/>
              <a:t>disease or symptoms improve spontaneously or whose measurements are highly </a:t>
            </a:r>
            <a:r>
              <a:rPr lang="en-US" dirty="0" smtClean="0"/>
              <a:t>variable (less intra-patient </a:t>
            </a:r>
            <a:r>
              <a:rPr lang="en-US" dirty="0"/>
              <a:t>variability</a:t>
            </a:r>
            <a:r>
              <a:rPr lang="en-US" dirty="0" smtClean="0"/>
              <a:t>). 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i="1" dirty="0"/>
              <a:t>Prognostic enrichment strategies </a:t>
            </a:r>
            <a:r>
              <a:rPr lang="en-US" i="1" dirty="0"/>
              <a:t>− </a:t>
            </a:r>
            <a:r>
              <a:rPr lang="en-US" dirty="0"/>
              <a:t>choosing patients with a greater likelihood of having a </a:t>
            </a:r>
            <a:r>
              <a:rPr lang="en-US" dirty="0" smtClean="0"/>
              <a:t>disease-related </a:t>
            </a:r>
            <a:r>
              <a:rPr lang="en-US" dirty="0"/>
              <a:t>endpoint event (for event-driven studies) or a substantial worsening in </a:t>
            </a:r>
            <a:r>
              <a:rPr lang="en-US" dirty="0" smtClean="0"/>
              <a:t>condition </a:t>
            </a:r>
            <a:r>
              <a:rPr lang="en-US" dirty="0"/>
              <a:t>(for continuous measurement endpoints</a:t>
            </a:r>
            <a:r>
              <a:rPr lang="en-US" dirty="0" smtClean="0"/>
              <a:t>); increase absolute </a:t>
            </a:r>
            <a:r>
              <a:rPr lang="en-US" dirty="0"/>
              <a:t>effect </a:t>
            </a:r>
            <a:r>
              <a:rPr lang="en-US" dirty="0" smtClean="0"/>
              <a:t>between groups.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i="1" dirty="0"/>
              <a:t>Predictive enrichment strategies </a:t>
            </a:r>
            <a:r>
              <a:rPr lang="en-US" dirty="0"/>
              <a:t>− choosing patients more likely to respond to the drug </a:t>
            </a:r>
            <a:r>
              <a:rPr lang="en-US" dirty="0" smtClean="0"/>
              <a:t>treatment </a:t>
            </a:r>
            <a:r>
              <a:rPr lang="en-US" dirty="0"/>
              <a:t>than other patients with the condition being treated. Such selection can lead to a </a:t>
            </a:r>
            <a:r>
              <a:rPr lang="en-US" dirty="0" smtClean="0"/>
              <a:t>larger </a:t>
            </a:r>
            <a:r>
              <a:rPr lang="en-US" dirty="0"/>
              <a:t>effect size (both absolute and relative) and permit use of a smaller study population.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4"/>
            <a:ext cx="6477000" cy="2348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0" y="6324600"/>
            <a:ext cx="114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FDA, 2012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1214593"/>
            <a:ext cx="6096000" cy="107140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>Increasing Studies of Polygenic Risk Scores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95350"/>
            <a:ext cx="8953500" cy="565785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Mormino</a:t>
            </a:r>
            <a:r>
              <a:rPr lang="en-US" sz="2000" dirty="0"/>
              <a:t>, E.C., et al., </a:t>
            </a:r>
            <a:r>
              <a:rPr lang="en-US" sz="2000" i="1" dirty="0"/>
              <a:t>Polygenic risk of Alzheimer disease is associated with early- and late-life processes.</a:t>
            </a:r>
            <a:r>
              <a:rPr lang="en-US" sz="2000" dirty="0"/>
              <a:t> Neurology, 2016. </a:t>
            </a:r>
            <a:r>
              <a:rPr lang="en-US" sz="2000" b="1" dirty="0"/>
              <a:t>87</a:t>
            </a:r>
            <a:r>
              <a:rPr lang="en-US" sz="2000" dirty="0"/>
              <a:t>(5): p. 481-8.</a:t>
            </a:r>
          </a:p>
          <a:p>
            <a:r>
              <a:rPr lang="en-US" sz="2000" dirty="0" err="1" smtClean="0"/>
              <a:t>Hohman</a:t>
            </a:r>
            <a:r>
              <a:rPr lang="en-US" sz="2000" dirty="0"/>
              <a:t>, T.J., et al., </a:t>
            </a:r>
            <a:r>
              <a:rPr lang="en-US" sz="2000" i="1" dirty="0"/>
              <a:t>Discovery of gene-gene interactions across multiple independent data sets of late onset Alzheimer disease from the Alzheimer Disease Genetics Consortium.</a:t>
            </a:r>
            <a:r>
              <a:rPr lang="en-US" sz="2000" dirty="0"/>
              <a:t> </a:t>
            </a:r>
            <a:r>
              <a:rPr lang="en-US" sz="2000" dirty="0" err="1"/>
              <a:t>Neurobiol</a:t>
            </a:r>
            <a:r>
              <a:rPr lang="en-US" sz="2000" dirty="0"/>
              <a:t> Aging, 2016. </a:t>
            </a:r>
            <a:r>
              <a:rPr lang="en-US" sz="2000" b="1" dirty="0"/>
              <a:t>38</a:t>
            </a:r>
            <a:r>
              <a:rPr lang="en-US" sz="2000" dirty="0"/>
              <a:t>: p. 141-50.</a:t>
            </a:r>
          </a:p>
          <a:p>
            <a:r>
              <a:rPr lang="en-US" sz="2000" dirty="0" err="1" smtClean="0"/>
              <a:t>Gaiteri</a:t>
            </a:r>
            <a:r>
              <a:rPr lang="en-US" sz="2000" dirty="0"/>
              <a:t>, C., et al., </a:t>
            </a:r>
            <a:r>
              <a:rPr lang="en-US" sz="2000" i="1" dirty="0"/>
              <a:t>Genetic variants in Alzheimer disease - molecular and brain network approaches.</a:t>
            </a:r>
            <a:r>
              <a:rPr lang="en-US" sz="2000" dirty="0"/>
              <a:t> Nat Rev </a:t>
            </a:r>
            <a:r>
              <a:rPr lang="en-US" sz="2000" dirty="0" err="1"/>
              <a:t>Neurol</a:t>
            </a:r>
            <a:r>
              <a:rPr lang="en-US" sz="2000" dirty="0"/>
              <a:t>, 2016. </a:t>
            </a:r>
            <a:r>
              <a:rPr lang="en-US" sz="2000" b="1" dirty="0"/>
              <a:t>12</a:t>
            </a:r>
            <a:r>
              <a:rPr lang="en-US" sz="2000" dirty="0"/>
              <a:t>(7): p. 413-27.</a:t>
            </a:r>
          </a:p>
          <a:p>
            <a:r>
              <a:rPr lang="en-US" sz="2000" dirty="0" smtClean="0"/>
              <a:t>Yokoyama</a:t>
            </a:r>
            <a:r>
              <a:rPr lang="en-US" sz="2000" dirty="0"/>
              <a:t>, J.S., et al., </a:t>
            </a:r>
            <a:r>
              <a:rPr lang="en-US" sz="2000" i="1" dirty="0"/>
              <a:t>Decision tree analysis of genetic risk for clinically heterogeneous Alzheimer's disease.</a:t>
            </a:r>
            <a:r>
              <a:rPr lang="en-US" sz="2000" dirty="0"/>
              <a:t> BMC </a:t>
            </a:r>
            <a:r>
              <a:rPr lang="en-US" sz="2000" dirty="0" err="1"/>
              <a:t>Neurol</a:t>
            </a:r>
            <a:r>
              <a:rPr lang="en-US" sz="2000" dirty="0"/>
              <a:t>, 2015. </a:t>
            </a:r>
            <a:r>
              <a:rPr lang="en-US" sz="2000" b="1" dirty="0"/>
              <a:t>15</a:t>
            </a:r>
            <a:r>
              <a:rPr lang="en-US" sz="2000" dirty="0"/>
              <a:t>: p. 47.</a:t>
            </a:r>
          </a:p>
          <a:p>
            <a:r>
              <a:rPr lang="en-US" sz="2000" dirty="0" err="1" smtClean="0"/>
              <a:t>Martiskainen</a:t>
            </a:r>
            <a:r>
              <a:rPr lang="en-US" sz="2000" dirty="0"/>
              <a:t>, H., et al., </a:t>
            </a:r>
            <a:r>
              <a:rPr lang="en-US" sz="2000" i="1" dirty="0"/>
              <a:t>Effects of Alzheimer's disease-associated risk loci on cerebrospinal fluid biomarkers and disease progression: a polygenic risk score approach.</a:t>
            </a:r>
            <a:r>
              <a:rPr lang="en-US" sz="2000" dirty="0"/>
              <a:t> J </a:t>
            </a:r>
            <a:r>
              <a:rPr lang="en-US" sz="2000" dirty="0" err="1"/>
              <a:t>Alzheimers</a:t>
            </a:r>
            <a:r>
              <a:rPr lang="en-US" sz="2000" dirty="0"/>
              <a:t> Dis, 2015. </a:t>
            </a:r>
            <a:r>
              <a:rPr lang="en-US" sz="2000" b="1" dirty="0"/>
              <a:t>43</a:t>
            </a:r>
            <a:r>
              <a:rPr lang="en-US" sz="2000" dirty="0"/>
              <a:t>(2): p. 565-73.</a:t>
            </a:r>
          </a:p>
          <a:p>
            <a:r>
              <a:rPr lang="en-US" sz="2000" dirty="0" smtClean="0"/>
              <a:t>Escott-Price</a:t>
            </a:r>
            <a:r>
              <a:rPr lang="en-US" sz="2000" dirty="0"/>
              <a:t>, V., et al., </a:t>
            </a:r>
            <a:r>
              <a:rPr lang="en-US" sz="2000" i="1" dirty="0"/>
              <a:t>Common polygenic variation enhances risk prediction for Alzheimer's disease.</a:t>
            </a:r>
            <a:r>
              <a:rPr lang="en-US" sz="2000" dirty="0"/>
              <a:t> Brain, 2015. </a:t>
            </a:r>
            <a:r>
              <a:rPr lang="en-US" sz="2000" b="1" dirty="0"/>
              <a:t>138</a:t>
            </a:r>
            <a:r>
              <a:rPr lang="en-US" sz="2000" dirty="0"/>
              <a:t>(Pt 12): p. 3673-84.</a:t>
            </a:r>
          </a:p>
          <a:p>
            <a:r>
              <a:rPr lang="en-US" sz="2000" dirty="0" smtClean="0"/>
              <a:t>Desikan</a:t>
            </a:r>
            <a:r>
              <a:rPr lang="en-US" sz="2000" dirty="0"/>
              <a:t>, R.S., et al., </a:t>
            </a:r>
            <a:r>
              <a:rPr lang="en-US" sz="2000" i="1" dirty="0"/>
              <a:t>Genetic assessment of age-associated Alzheimer disease risk: Development and validation of a polygenic hazard score.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2017. </a:t>
            </a:r>
            <a:r>
              <a:rPr lang="en-US" sz="2000" b="1" dirty="0"/>
              <a:t>14</a:t>
            </a:r>
            <a:r>
              <a:rPr lang="en-US" sz="2000" dirty="0"/>
              <a:t>(3): p. e1002258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64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52" y="169642"/>
            <a:ext cx="2303848" cy="1963958"/>
          </a:xfrm>
        </p:spPr>
        <p:txBody>
          <a:bodyPr anchor="t">
            <a:noAutofit/>
          </a:bodyPr>
          <a:lstStyle/>
          <a:p>
            <a:pPr algn="l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Polygenic Hazard Score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(Desikan et al 2017)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38400"/>
            <a:ext cx="2372674" cy="2263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- Based on IGAP GWAS data </a:t>
            </a:r>
            <a:r>
              <a:rPr lang="en-US" sz="2200" dirty="0"/>
              <a:t>from 17,008 AD cases </a:t>
            </a:r>
            <a:r>
              <a:rPr lang="en-US" sz="2200" dirty="0" smtClean="0"/>
              <a:t>&amp; 37,154 controls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- Assoc. with HIP &amp; ERC MRI in ADNI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48" y="76200"/>
            <a:ext cx="6599908" cy="525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078934"/>
            <a:ext cx="897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Desikan, R.S., et al., </a:t>
            </a:r>
            <a:r>
              <a:rPr lang="en-US" i="1" dirty="0"/>
              <a:t>Genetic assessment of age-associated Alzheimer disease risk: Development and validation of a polygenic hazard score.</a:t>
            </a:r>
            <a:r>
              <a:rPr lang="en-US" dirty="0"/>
              <a:t> </a:t>
            </a:r>
            <a:r>
              <a:rPr lang="en-US" dirty="0" err="1"/>
              <a:t>PLoS</a:t>
            </a:r>
            <a:r>
              <a:rPr lang="en-US" dirty="0"/>
              <a:t> Med, 2017. </a:t>
            </a:r>
            <a:r>
              <a:rPr lang="en-US" b="1" dirty="0"/>
              <a:t>14</a:t>
            </a:r>
            <a:r>
              <a:rPr lang="en-US" dirty="0"/>
              <a:t>(3): p. e1002258.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334000"/>
            <a:ext cx="8248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-Bold"/>
              </a:rPr>
              <a:t>Fig 4. Annualized incidence rates showing the instantaneous hazard as a function of polygenic hazard </a:t>
            </a:r>
            <a:r>
              <a:rPr lang="en-US" b="1" dirty="0" smtClean="0">
                <a:latin typeface="Helvetica-Bold"/>
              </a:rPr>
              <a:t>score percentile </a:t>
            </a:r>
            <a:r>
              <a:rPr lang="en-US" b="1" dirty="0">
                <a:latin typeface="Helvetica-Bold"/>
              </a:rPr>
              <a:t>and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ADgrfLogo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57" b="-15223"/>
          <a:stretch/>
        </p:blipFill>
        <p:spPr>
          <a:xfrm>
            <a:off x="6400800" y="762000"/>
            <a:ext cx="2235992" cy="1143000"/>
          </a:xfrm>
          <a:prstGeom prst="rec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940" y="3090998"/>
            <a:ext cx="6324600" cy="37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99" y="659066"/>
            <a:ext cx="5870240" cy="2598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42"/>
            <a:ext cx="9032540" cy="609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Cognitively-defined AD Subgroups as Phenotypes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304800" y="3380125"/>
            <a:ext cx="2133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- Differential top candidate gene loadings for AD subgroups from the ACT neuro-pathologically characterized cohort suggests biological differences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61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28&quot;&gt;&lt;property id=&quot;20148&quot; value=&quot;5&quot;/&gt;&lt;property id=&quot;20300&quot; value=&quot;Slide 8 - &amp;quot;ADNI Genetics Working Group&amp;quot;&quot;/&gt;&lt;property id=&quot;20307&quot; value=&quot;299&quot;/&gt;&lt;/object&gt;&lt;object type=&quot;3&quot; unique_id=&quot;16646&quot;&gt;&lt;property id=&quot;20148&quot; value=&quot;5&quot;/&gt;&lt;property id=&quot;20300&quot; value=&quot;Slide 1 - &amp;quot;ADNI Genetics Core &amp;#x0D;&amp;#x0A;Impact and Plans&amp;#x0D;&amp;#x0A;&amp;quot;&quot;/&gt;&lt;property id=&quot;20307&quot; value=&quot;651&quot;/&gt;&lt;/object&gt;&lt;object type=&quot;3&quot; unique_id=&quot;16647&quot;&gt;&lt;property id=&quot;20148&quot; value=&quot;5&quot;/&gt;&lt;property id=&quot;20300&quot; value=&quot;Slide 5&quot;/&gt;&lt;property id=&quot;20307&quot; value=&quot;634&quot;/&gt;&lt;/object&gt;&lt;object type=&quot;3&quot; unique_id=&quot;16657&quot;&gt;&lt;property id=&quot;20148&quot; value=&quot;5&quot;/&gt;&lt;property id=&quot;20300&quot; value=&quot;Slide 7 - &amp;quot;ADNI-3 Planning: Genetics Core&amp;#x0D;&amp;#x0A;Draft Aims - Overview&amp;quot;&quot;/&gt;&lt;property id=&quot;20307&quot; value=&quot;650&quot;/&gt;&lt;/object&gt;&lt;object type=&quot;3&quot; unique_id=&quot;16974&quot;&gt;&lt;property id=&quot;20148&quot; value=&quot;5&quot;/&gt;&lt;property id=&quot;20300&quot; value=&quot;Slide 2 - &amp;quot;ADNI-2 Specific Aims&amp;quot;&quot;/&gt;&lt;property id=&quot;20307&quot; value=&quot;653&quot;/&gt;&lt;/object&gt;&lt;object type=&quot;3&quot; unique_id=&quot;16975&quot;&gt;&lt;property id=&quot;20148&quot; value=&quot;5&quot;/&gt;&lt;property id=&quot;20300&quot; value=&quot;Slide 3 - &amp;quot;Blood sample processing, genotyping and dissemination - 1&amp;quot;&quot;/&gt;&lt;property id=&quot;20307&quot; value=&quot;654&quot;/&gt;&lt;/object&gt;&lt;object type=&quot;3&quot; unique_id=&quot;16976&quot;&gt;&lt;property id=&quot;20148&quot; value=&quot;5&quot;/&gt;&lt;property id=&quot;20300&quot; value=&quot;Slide 6 - &amp;quot;Aim 2: Genome-wide analysis of multidimensional phenotypic data collected on the ADNI cohort&amp;quot;&quot;/&gt;&lt;property id=&quot;20307&quot; value=&quot;655&quot;/&gt;&lt;/object&gt;&lt;object type=&quot;3&quot; unique_id=&quot;17023&quot;&gt;&lt;property id=&quot;20148&quot; value=&quot;5&quot;/&gt;&lt;property id=&quot;20300&quot; value=&quot;Slide 4 - &amp;quot;Blood sample processing, genotyping and dissemination - 2&amp;quot;&quot;/&gt;&lt;property id=&quot;20307&quot; value=&quot;6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1788</Words>
  <Application>Microsoft Office PowerPoint</Application>
  <PresentationFormat>On-screen Show (4:3)</PresentationFormat>
  <Paragraphs>244</Paragraphs>
  <Slides>19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Overview and 2017 Updates</vt:lpstr>
      <vt:lpstr>PowerPoint Presentation</vt:lpstr>
      <vt:lpstr>PowerPoint Presentation</vt:lpstr>
      <vt:lpstr>PowerPoint Presentation</vt:lpstr>
      <vt:lpstr>title</vt:lpstr>
      <vt:lpstr>Increasing Studies of Polygenic Risk Scores</vt:lpstr>
      <vt:lpstr>Polygenic Hazard Score (Desikan et al 2017)</vt:lpstr>
      <vt:lpstr>Cognitively-defined AD Subgroups as Phenotypes</vt:lpstr>
      <vt:lpstr>Cognitively-defined Subgroups Across Cohorts</vt:lpstr>
      <vt:lpstr>PowerPoint Presentation</vt:lpstr>
      <vt:lpstr>PowerPoint Presentation</vt:lpstr>
      <vt:lpstr>Working Toward a Systems Biology of AD</vt:lpstr>
      <vt:lpstr>ADNI Epigenetics Work in Progress DNA Methylation and Telomere Length Assays Data and QC Completed April 2017</vt:lpstr>
      <vt:lpstr>Longitudinal DNA Methylation Project</vt:lpstr>
      <vt:lpstr>PowerPoint Presentation</vt:lpstr>
      <vt:lpstr>Telomere Study Visit Data</vt:lpstr>
      <vt:lpstr>Plans and Key Future Directions</vt:lpstr>
      <vt:lpstr>Genetics Core/Working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ADNI Genetics Core: Updates</dc:title>
  <dc:creator>Andrew J. Saykin</dc:creator>
  <cp:lastModifiedBy>Julie Dolci</cp:lastModifiedBy>
  <cp:revision>608</cp:revision>
  <cp:lastPrinted>2016-10-27T03:44:52Z</cp:lastPrinted>
  <dcterms:created xsi:type="dcterms:W3CDTF">2006-08-16T00:00:00Z</dcterms:created>
  <dcterms:modified xsi:type="dcterms:W3CDTF">2018-04-13T23:16:11Z</dcterms:modified>
</cp:coreProperties>
</file>